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51"/>
  </p:notesMasterIdLst>
  <p:sldIdLst>
    <p:sldId id="262" r:id="rId3"/>
    <p:sldId id="370" r:id="rId4"/>
    <p:sldId id="359" r:id="rId5"/>
    <p:sldId id="360" r:id="rId6"/>
    <p:sldId id="349" r:id="rId7"/>
    <p:sldId id="361" r:id="rId8"/>
    <p:sldId id="357" r:id="rId9"/>
    <p:sldId id="324" r:id="rId10"/>
    <p:sldId id="358" r:id="rId11"/>
    <p:sldId id="311" r:id="rId12"/>
    <p:sldId id="350" r:id="rId13"/>
    <p:sldId id="265" r:id="rId14"/>
    <p:sldId id="354" r:id="rId15"/>
    <p:sldId id="294" r:id="rId16"/>
    <p:sldId id="308" r:id="rId17"/>
    <p:sldId id="341" r:id="rId18"/>
    <p:sldId id="306" r:id="rId19"/>
    <p:sldId id="342" r:id="rId20"/>
    <p:sldId id="345" r:id="rId21"/>
    <p:sldId id="346" r:id="rId22"/>
    <p:sldId id="317" r:id="rId23"/>
    <p:sldId id="368" r:id="rId24"/>
    <p:sldId id="300" r:id="rId25"/>
    <p:sldId id="340" r:id="rId26"/>
    <p:sldId id="366" r:id="rId27"/>
    <p:sldId id="338" r:id="rId28"/>
    <p:sldId id="367" r:id="rId29"/>
    <p:sldId id="326" r:id="rId30"/>
    <p:sldId id="355" r:id="rId31"/>
    <p:sldId id="320" r:id="rId32"/>
    <p:sldId id="347" r:id="rId33"/>
    <p:sldId id="364" r:id="rId34"/>
    <p:sldId id="363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9" r:id="rId45"/>
    <p:sldId id="322" r:id="rId46"/>
    <p:sldId id="304" r:id="rId47"/>
    <p:sldId id="305" r:id="rId48"/>
    <p:sldId id="325" r:id="rId49"/>
    <p:sldId id="369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6B3"/>
    <a:srgbClr val="009CC4"/>
    <a:srgbClr val="FFF5CD"/>
    <a:srgbClr val="B43B00"/>
    <a:srgbClr val="FFF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7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8E6C6-9B43-4EAF-9AF0-67F8A8A9D1A7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401EA-6124-446B-A51B-230FB24E6A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801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Lucida Sans Unicode" charset="0"/>
                <a:ea typeface="ＭＳ Ｐゴシック" charset="0"/>
                <a:cs typeface="ＭＳ Ｐゴシック" charset="0"/>
              </a:defRPr>
            </a:lvl1pPr>
            <a:lvl2pPr marL="731838" indent="-280988">
              <a:defRPr sz="1600">
                <a:solidFill>
                  <a:schemeClr val="bg1"/>
                </a:solidFill>
                <a:latin typeface="Lucida Sans Unicode" charset="0"/>
                <a:ea typeface="ＭＳ Ｐゴシック" charset="0"/>
              </a:defRPr>
            </a:lvl2pPr>
            <a:lvl3pPr marL="1127125" indent="-225425">
              <a:defRPr sz="1600">
                <a:solidFill>
                  <a:schemeClr val="bg1"/>
                </a:solidFill>
                <a:latin typeface="Lucida Sans Unicode" charset="0"/>
                <a:ea typeface="ＭＳ Ｐゴシック" charset="0"/>
              </a:defRPr>
            </a:lvl3pPr>
            <a:lvl4pPr marL="1577975" indent="-225425">
              <a:defRPr sz="1600">
                <a:solidFill>
                  <a:schemeClr val="bg1"/>
                </a:solidFill>
                <a:latin typeface="Lucida Sans Unicode" charset="0"/>
                <a:ea typeface="ＭＳ Ｐゴシック" charset="0"/>
              </a:defRPr>
            </a:lvl4pPr>
            <a:lvl5pPr marL="2028825" indent="-225425">
              <a:defRPr sz="1600">
                <a:solidFill>
                  <a:schemeClr val="bg1"/>
                </a:solidFill>
                <a:latin typeface="Lucida Sans Unicode" charset="0"/>
                <a:ea typeface="ＭＳ Ｐゴシック" charset="0"/>
              </a:defRPr>
            </a:lvl5pPr>
            <a:lvl6pPr marL="2486025" indent="-2254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Lucida Sans Unicode" charset="0"/>
                <a:ea typeface="ＭＳ Ｐゴシック" charset="0"/>
              </a:defRPr>
            </a:lvl6pPr>
            <a:lvl7pPr marL="2943225" indent="-2254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Lucida Sans Unicode" charset="0"/>
                <a:ea typeface="ＭＳ Ｐゴシック" charset="0"/>
              </a:defRPr>
            </a:lvl7pPr>
            <a:lvl8pPr marL="3400425" indent="-2254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Lucida Sans Unicode" charset="0"/>
                <a:ea typeface="ＭＳ Ｐゴシック" charset="0"/>
              </a:defRPr>
            </a:lvl8pPr>
            <a:lvl9pPr marL="3857625" indent="-2254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</a:pPr>
            <a:fld id="{5558B179-8389-7148-853A-75A96BB29AD4}" type="slidenum">
              <a:rPr lang="en-US" sz="1200">
                <a:solidFill>
                  <a:schemeClr val="tx1"/>
                </a:solidFill>
                <a:latin typeface="Calibri" charset="0"/>
              </a:rPr>
              <a:pPr>
                <a:spcBef>
                  <a:spcPct val="0"/>
                </a:spcBef>
              </a:pPr>
              <a:t>14</a:t>
            </a:fld>
            <a:endParaRPr lang="en-US" sz="120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672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178378"/>
          </a:xfrm>
          <a:prstGeom prst="rect">
            <a:avLst/>
          </a:prstGeom>
          <a:solidFill>
            <a:srgbClr val="009CC4"/>
          </a:solidFill>
          <a:ln>
            <a:solidFill>
              <a:srgbClr val="009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71475" y="233363"/>
            <a:ext cx="1981200" cy="485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80" y="273600"/>
            <a:ext cx="1906278" cy="48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20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499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27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BF1EC5F-FA10-4D96-BCBC-27249E497AB7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DC31-7BCE-4A68-855E-D8E26B7DE0F9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176963"/>
            <a:ext cx="9144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081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BF1EC5F-FA10-4D96-BCBC-27249E497AB7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DC31-7BCE-4A68-855E-D8E26B7DE0F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176963"/>
            <a:ext cx="9144000" cy="0"/>
          </a:xfrm>
          <a:prstGeom prst="line">
            <a:avLst/>
          </a:prstGeom>
          <a:ln w="28575">
            <a:solidFill>
              <a:srgbClr val="009C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041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FFF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BF1EC5F-FA10-4D96-BCBC-27249E497AB7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DC31-7BCE-4A68-855E-D8E26B7DE0F9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176963"/>
            <a:ext cx="9144000" cy="0"/>
          </a:xfrm>
          <a:prstGeom prst="line">
            <a:avLst/>
          </a:prstGeom>
          <a:ln w="28575">
            <a:solidFill>
              <a:srgbClr val="009C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441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BF1EC5F-FA10-4D96-BCBC-27249E497AB7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DC31-7BCE-4A68-855E-D8E26B7DE0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910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BF1EC5F-FA10-4D96-BCBC-27249E497AB7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DC31-7BCE-4A68-855E-D8E26B7DE0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131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BF1EC5F-FA10-4D96-BCBC-27249E497AB7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DC31-7BCE-4A68-855E-D8E26B7DE0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418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BF1EC5F-FA10-4D96-BCBC-27249E497AB7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DC31-7BCE-4A68-855E-D8E26B7DE0F9}" type="slidenum">
              <a:rPr lang="en-GB" smtClean="0"/>
              <a:t>‹#›</a:t>
            </a:fld>
            <a:endParaRPr lang="en-GB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6176963"/>
            <a:ext cx="9144000" cy="0"/>
          </a:xfrm>
          <a:prstGeom prst="line">
            <a:avLst/>
          </a:prstGeom>
          <a:ln w="28575">
            <a:solidFill>
              <a:srgbClr val="009C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599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BF1EC5F-FA10-4D96-BCBC-27249E497AB7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DC31-7BCE-4A68-855E-D8E26B7DE0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791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BF1EC5F-FA10-4D96-BCBC-27249E497AB7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DC31-7BCE-4A68-855E-D8E26B7DE0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54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702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BF1EC5F-FA10-4D96-BCBC-27249E497AB7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DC31-7BCE-4A68-855E-D8E26B7DE0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1069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BF1EC5F-FA10-4D96-BCBC-27249E497AB7}" type="datetimeFigureOut">
              <a:rPr lang="en-GB" smtClean="0"/>
              <a:t>22/03/2019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DC31-7BCE-4A68-855E-D8E26B7DE0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342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723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480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7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679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57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55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05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80" y="273600"/>
            <a:ext cx="1906278" cy="48428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266835" y="6360793"/>
            <a:ext cx="30861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25" dirty="0" smtClean="0">
                <a:solidFill>
                  <a:schemeClr val="tx1"/>
                </a:solidFill>
              </a:rPr>
              <a:t>Twitter: @</a:t>
            </a:r>
            <a:r>
              <a:rPr lang="en-GB" sz="825" dirty="0" err="1" smtClean="0">
                <a:solidFill>
                  <a:schemeClr val="tx1"/>
                </a:solidFill>
              </a:rPr>
              <a:t>U_Inequalities</a:t>
            </a:r>
            <a:r>
              <a:rPr lang="en-GB" sz="825" dirty="0" smtClean="0">
                <a:solidFill>
                  <a:schemeClr val="tx1"/>
                </a:solidFill>
              </a:rPr>
              <a:t>    </a:t>
            </a:r>
            <a:endParaRPr lang="en-GB" sz="825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52925" y="6409548"/>
            <a:ext cx="30091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25" dirty="0" smtClean="0"/>
              <a:t>www.understanding-inequalities.ac.uk</a:t>
            </a:r>
            <a:endParaRPr lang="en-GB" sz="825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992" y="6289397"/>
            <a:ext cx="578358" cy="48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4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0" r:id="rId7"/>
    <p:sldLayoutId id="2147483681" r:id="rId8"/>
    <p:sldLayoutId id="2147483682" r:id="rId9"/>
    <p:sldLayoutId id="2147483683" r:id="rId1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95778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www.understanding-inequalities.ac.uk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51154" y="6356351"/>
            <a:ext cx="1727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Twitter: @</a:t>
            </a:r>
            <a:r>
              <a:rPr lang="en-GB" dirty="0" err="1" smtClean="0"/>
              <a:t>U_Inequalities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3" y="6362090"/>
            <a:ext cx="1588041" cy="4034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992" y="6289397"/>
            <a:ext cx="578358" cy="48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hyperlink" Target="https://statmodeling.stat.columbia.edu/2005/03/07/the_secret_weap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psr.umich.edu/icpsrweb/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nmatthewsed/qstep-march-2019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4ds.had.co.nz/many-models.html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wickham/purrr-tutorial/blob/master/slides.pdf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jenniferthompson/RLadiesIntroToPurrr" TargetMode="External"/><Relationship Id="rId4" Type="http://schemas.openxmlformats.org/officeDocument/2006/relationships/hyperlink" Target="https://speakerdeck.com/jennybc/purrr-worksho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22119"/>
            <a:ext cx="7772400" cy="2387600"/>
          </a:xfrm>
        </p:spPr>
        <p:txBody>
          <a:bodyPr/>
          <a:lstStyle/>
          <a:p>
            <a:r>
              <a:rPr lang="en-GB" sz="5400" dirty="0"/>
              <a:t>Two countries, twenty models and one secret </a:t>
            </a:r>
            <a:r>
              <a:rPr lang="en-GB" sz="5400" dirty="0" smtClean="0"/>
              <a:t>weapon</a:t>
            </a:r>
            <a:endParaRPr lang="en-GB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89865"/>
            <a:ext cx="6858000" cy="822960"/>
          </a:xfrm>
        </p:spPr>
        <p:txBody>
          <a:bodyPr>
            <a:normAutofit/>
          </a:bodyPr>
          <a:lstStyle/>
          <a:p>
            <a:r>
              <a:rPr lang="en-GB" dirty="0" smtClean="0"/>
              <a:t>Comparing </a:t>
            </a:r>
            <a:r>
              <a:rPr lang="en-GB" dirty="0"/>
              <a:t>change over time in convictions trajectories between Scotland and </a:t>
            </a:r>
            <a:r>
              <a:rPr lang="en-GB" dirty="0" smtClean="0"/>
              <a:t>Queensland</a:t>
            </a:r>
            <a:endParaRPr lang="en-GB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170404">
            <a:off x="1344003" y="2249755"/>
            <a:ext cx="8494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 smtClean="0">
                <a:solidFill>
                  <a:srgbClr val="B43B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CANCELLED!</a:t>
            </a:r>
            <a:endParaRPr lang="en-GB" dirty="0">
              <a:solidFill>
                <a:srgbClr val="B43B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71530" y="4714625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8827" y="5351712"/>
            <a:ext cx="74863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 Matthews, University of </a:t>
            </a:r>
            <a:r>
              <a:rPr lang="en-GB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Edinburgh | </a:t>
            </a:r>
            <a:r>
              <a:rPr lang="en-GB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Edinburgh Q-step Seminar Series | March 25</a:t>
            </a:r>
            <a:r>
              <a:rPr lang="en-GB" sz="1400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42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13" y="1961949"/>
            <a:ext cx="7772400" cy="2387600"/>
          </a:xfrm>
        </p:spPr>
        <p:txBody>
          <a:bodyPr/>
          <a:lstStyle/>
          <a:p>
            <a:r>
              <a:rPr lang="en-GB" dirty="0" smtClean="0"/>
              <a:t>Why do this to yourself?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17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19" y="961593"/>
            <a:ext cx="7886700" cy="2852737"/>
          </a:xfrm>
        </p:spPr>
        <p:txBody>
          <a:bodyPr/>
          <a:lstStyle/>
          <a:p>
            <a:r>
              <a:rPr lang="en-GB" dirty="0" smtClean="0">
                <a:solidFill>
                  <a:srgbClr val="0276B3"/>
                </a:solidFill>
              </a:rPr>
              <a:t>“The Secret Weapon”</a:t>
            </a:r>
            <a:endParaRPr lang="en-GB" dirty="0">
              <a:solidFill>
                <a:srgbClr val="0276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34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60" y="498764"/>
            <a:ext cx="8538448" cy="285755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0" b="5418"/>
          <a:stretch/>
        </p:blipFill>
        <p:spPr>
          <a:xfrm>
            <a:off x="4420408" y="3401696"/>
            <a:ext cx="4419600" cy="1404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90" r="7069" b="31019"/>
          <a:stretch/>
        </p:blipFill>
        <p:spPr>
          <a:xfrm>
            <a:off x="522431" y="3359136"/>
            <a:ext cx="4107180" cy="14796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8762" y="5739392"/>
            <a:ext cx="694182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https://statmodeling.stat.columbia.edu/2005/03/07/the_secret_weap/</a:t>
            </a: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r="2052"/>
          <a:stretch/>
        </p:blipFill>
        <p:spPr>
          <a:xfrm>
            <a:off x="498762" y="4838799"/>
            <a:ext cx="8013469" cy="76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4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Changing Criminal Careers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Well-established relationship between age and crime as far back as </a:t>
            </a:r>
            <a:r>
              <a:rPr lang="en-GB" dirty="0" err="1" smtClean="0"/>
              <a:t>Quetelet</a:t>
            </a:r>
            <a:r>
              <a:rPr lang="en-GB" dirty="0" smtClean="0"/>
              <a:t> (1832)</a:t>
            </a:r>
          </a:p>
          <a:p>
            <a:r>
              <a:rPr lang="en-GB" dirty="0" smtClean="0"/>
              <a:t>Significant change in last 25 or so years in Scotland (Matthews and Minton 2018)</a:t>
            </a:r>
          </a:p>
          <a:p>
            <a:r>
              <a:rPr lang="en-GB" dirty="0" smtClean="0"/>
              <a:t>Fit a model to successive cohorts in the Scottish Offenders Index and compare results!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353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50" y="1298603"/>
            <a:ext cx="5221605" cy="4351338"/>
          </a:xfrm>
        </p:spPr>
      </p:pic>
    </p:spTree>
    <p:extLst>
      <p:ext uri="{BB962C8B-B14F-4D97-AF65-F5344CB8AC3E}">
        <p14:creationId xmlns:p14="http://schemas.microsoft.com/office/powerpoint/2010/main" val="28494258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5" y="1778847"/>
            <a:ext cx="8518726" cy="2903587"/>
          </a:xfrm>
        </p:spPr>
      </p:pic>
      <p:sp>
        <p:nvSpPr>
          <p:cNvPr id="5" name="Rectangle 4"/>
          <p:cNvSpPr/>
          <p:nvPr/>
        </p:nvSpPr>
        <p:spPr>
          <a:xfrm>
            <a:off x="388620" y="4970778"/>
            <a:ext cx="812673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Nagin and </a:t>
            </a:r>
            <a:r>
              <a:rPr lang="en-GB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Land (1993:346) </a:t>
            </a:r>
            <a:r>
              <a:rPr lang="en-GB" sz="105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Age, Criminal Careers, and Population Heterogeneity: Specification and Estimation of a Nonparametric</a:t>
            </a:r>
            <a:r>
              <a:rPr lang="en-GB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05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Mixed Poisson Model, </a:t>
            </a:r>
            <a:r>
              <a:rPr lang="en-GB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Criminology</a:t>
            </a:r>
            <a:r>
              <a:rPr lang="en-GB" sz="105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Vol. 31, No. 3, pp. 327:362</a:t>
            </a: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Identifying conviction trajectories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Latent Class Growth Mixture Model (LCGM, Nagin </a:t>
            </a:r>
            <a:r>
              <a:rPr lang="en-GB" dirty="0"/>
              <a:t>and Land </a:t>
            </a:r>
            <a:r>
              <a:rPr lang="en-GB" dirty="0" smtClean="0"/>
              <a:t>1993), makes groups out of data based on a repeated measures dependent variable</a:t>
            </a:r>
          </a:p>
          <a:p>
            <a:r>
              <a:rPr lang="en-GB" dirty="0" smtClean="0"/>
              <a:t>Each group gets a trajectory (in our case, probability of conviction in a given year)</a:t>
            </a:r>
          </a:p>
          <a:p>
            <a:r>
              <a:rPr lang="en-GB" dirty="0" smtClean="0"/>
              <a:t>LCGMs are very popular (if divisive) in criminology (Nagin and Land 2005a, 2005b; Sampson and </a:t>
            </a:r>
            <a:r>
              <a:rPr lang="en-GB" dirty="0" err="1" smtClean="0"/>
              <a:t>Laub</a:t>
            </a:r>
            <a:r>
              <a:rPr lang="en-GB" dirty="0" smtClean="0"/>
              <a:t> 2005)</a:t>
            </a:r>
          </a:p>
        </p:txBody>
      </p:sp>
    </p:spTree>
    <p:extLst>
      <p:ext uri="{BB962C8B-B14F-4D97-AF65-F5344CB8AC3E}">
        <p14:creationId xmlns:p14="http://schemas.microsoft.com/office/powerpoint/2010/main" val="422126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5" y="625188"/>
            <a:ext cx="7240385" cy="507739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10800000" flipV="1">
            <a:off x="761732" y="5566725"/>
            <a:ext cx="766737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D’Unger</a:t>
            </a:r>
            <a:r>
              <a:rPr lang="en-GB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et al. (1998), </a:t>
            </a:r>
            <a:r>
              <a:rPr lang="en-GB" sz="105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How </a:t>
            </a:r>
            <a:r>
              <a:rPr lang="en-GB" sz="1050" i="1" dirty="0">
                <a:latin typeface="Consolas" panose="020B0609020204030204" pitchFamily="49" charset="0"/>
                <a:cs typeface="Consolas" panose="020B0609020204030204" pitchFamily="49" charset="0"/>
              </a:rPr>
              <a:t>Many Latent Classes of </a:t>
            </a:r>
            <a:r>
              <a:rPr lang="en-GB" sz="105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Delinquent/Criminal </a:t>
            </a:r>
            <a:r>
              <a:rPr lang="en-GB" sz="1050" i="1" dirty="0">
                <a:latin typeface="Consolas" panose="020B0609020204030204" pitchFamily="49" charset="0"/>
                <a:cs typeface="Consolas" panose="020B0609020204030204" pitchFamily="49" charset="0"/>
              </a:rPr>
              <a:t>Careers? Results </a:t>
            </a:r>
            <a:r>
              <a:rPr lang="en-GB" sz="105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GB" sz="1050" i="1" dirty="0">
                <a:latin typeface="Consolas" panose="020B0609020204030204" pitchFamily="49" charset="0"/>
                <a:cs typeface="Consolas" panose="020B0609020204030204" pitchFamily="49" charset="0"/>
              </a:rPr>
              <a:t>Mixed </a:t>
            </a:r>
            <a:r>
              <a:rPr lang="en-GB" sz="105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Poisson Regression Analyses</a:t>
            </a:r>
            <a:r>
              <a:rPr lang="en-GB" sz="1050" i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American Journal of </a:t>
            </a:r>
            <a:r>
              <a:rPr lang="en-GB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Sociology</a:t>
            </a:r>
            <a:r>
              <a:rPr lang="en-GB" sz="105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050" i="1" dirty="0">
                <a:latin typeface="Consolas" panose="020B0609020204030204" pitchFamily="49" charset="0"/>
                <a:cs typeface="Consolas" panose="020B0609020204030204" pitchFamily="49" charset="0"/>
              </a:rPr>
              <a:t>Vol. 103, No. </a:t>
            </a:r>
            <a:r>
              <a:rPr lang="en-GB" sz="105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6, </a:t>
            </a:r>
            <a:r>
              <a:rPr lang="en-GB" sz="1050" i="1" dirty="0">
                <a:latin typeface="Consolas" panose="020B0609020204030204" pitchFamily="49" charset="0"/>
                <a:cs typeface="Consolas" panose="020B0609020204030204" pitchFamily="49" charset="0"/>
              </a:rPr>
              <a:t>pp. 1593-1630</a:t>
            </a: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3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Many LCGMs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00" y="507041"/>
            <a:ext cx="4195849" cy="55944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8650" y="2827219"/>
            <a:ext cx="38747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9C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each </a:t>
            </a:r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cohort, </a:t>
            </a:r>
            <a:endParaRPr lang="en-GB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800" dirty="0" smtClean="0">
                <a:solidFill>
                  <a:srgbClr val="009C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GB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LCGM</a:t>
            </a:r>
            <a:endParaRPr lang="en-GB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26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00" y="507041"/>
            <a:ext cx="4195800" cy="559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Many LCGMs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628650" y="2827219"/>
            <a:ext cx="38747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9C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each </a:t>
            </a:r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cohort, </a:t>
            </a:r>
            <a:endParaRPr lang="en-GB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800" dirty="0" smtClean="0">
                <a:solidFill>
                  <a:srgbClr val="009C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GB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LCGM</a:t>
            </a:r>
            <a:endParaRPr lang="en-GB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17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22119"/>
            <a:ext cx="7772400" cy="2387600"/>
          </a:xfrm>
        </p:spPr>
        <p:txBody>
          <a:bodyPr/>
          <a:lstStyle/>
          <a:p>
            <a:r>
              <a:rPr lang="en-GB" sz="5400" dirty="0"/>
              <a:t>Two countries, </a:t>
            </a:r>
            <a:r>
              <a:rPr lang="en-GB" sz="5400" dirty="0" smtClean="0"/>
              <a:t>lots of </a:t>
            </a:r>
            <a:r>
              <a:rPr lang="en-GB" sz="5400" dirty="0"/>
              <a:t>models and one secret </a:t>
            </a:r>
            <a:r>
              <a:rPr lang="en-GB" sz="5400" dirty="0" smtClean="0"/>
              <a:t>weapon</a:t>
            </a:r>
            <a:endParaRPr lang="en-GB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9" y="4198223"/>
            <a:ext cx="6858000" cy="564985"/>
          </a:xfrm>
        </p:spPr>
        <p:txBody>
          <a:bodyPr>
            <a:normAutofit/>
          </a:bodyPr>
          <a:lstStyle/>
          <a:p>
            <a:r>
              <a:rPr lang="en-GB" dirty="0" smtClean="0"/>
              <a:t>Two applications of the “many models” workflow</a:t>
            </a:r>
            <a:endParaRPr lang="en-GB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1530" y="4714625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8827" y="5351712"/>
            <a:ext cx="74863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 Matthews, University of </a:t>
            </a:r>
            <a:r>
              <a:rPr lang="en-GB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Edinburgh | </a:t>
            </a:r>
            <a:r>
              <a:rPr lang="en-GB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Edinburgh Q-step Seminar Series | March 25</a:t>
            </a:r>
            <a:r>
              <a:rPr lang="en-GB" sz="1400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8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Many LCGMs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628650" y="2827219"/>
            <a:ext cx="38747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9C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each </a:t>
            </a:r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cohort, </a:t>
            </a:r>
            <a:endParaRPr lang="en-GB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800" dirty="0" smtClean="0">
                <a:solidFill>
                  <a:srgbClr val="009C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GB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LCGM</a:t>
            </a:r>
            <a:endParaRPr lang="en-GB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00" y="509940"/>
            <a:ext cx="4195800" cy="55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8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Modelling strategy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783830" cy="4351338"/>
          </a:xfrm>
        </p:spPr>
        <p:txBody>
          <a:bodyPr/>
          <a:lstStyle/>
          <a:p>
            <a:r>
              <a:rPr lang="en-GB" dirty="0" smtClean="0"/>
              <a:t>Models fit in Mplus 8.2 using the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MplusAutomation</a:t>
            </a:r>
            <a:r>
              <a:rPr lang="en-GB" dirty="0" smtClean="0"/>
              <a:t> (</a:t>
            </a:r>
            <a:r>
              <a:rPr lang="en-GB" dirty="0" err="1" smtClean="0"/>
              <a:t>Hallquist</a:t>
            </a:r>
            <a:r>
              <a:rPr lang="en-GB" dirty="0" smtClean="0"/>
              <a:t> and Wiley 2018) R package to call Mplus, fit the models and then pull the results back into R</a:t>
            </a:r>
          </a:p>
          <a:p>
            <a:r>
              <a:rPr lang="en-GB" dirty="0" smtClean="0"/>
              <a:t>This lets you use R’s standard iteration tools with Mplus</a:t>
            </a:r>
          </a:p>
          <a:p>
            <a:r>
              <a:rPr lang="en-GB" dirty="0" smtClean="0"/>
              <a:t>Results here from a subset of data from Scottish Offenders Index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09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Parameters of interest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783830" cy="4351338"/>
          </a:xfrm>
        </p:spPr>
        <p:txBody>
          <a:bodyPr>
            <a:normAutofit/>
          </a:bodyPr>
          <a:lstStyle/>
          <a:p>
            <a:r>
              <a:rPr lang="en-GB" sz="3200" dirty="0" smtClean="0"/>
              <a:t>Shape of trajectories</a:t>
            </a:r>
          </a:p>
          <a:p>
            <a:r>
              <a:rPr lang="en-GB" sz="3200" dirty="0" smtClean="0"/>
              <a:t>Number of classes in “best” model</a:t>
            </a:r>
          </a:p>
          <a:p>
            <a:r>
              <a:rPr lang="en-GB" sz="3200" dirty="0" smtClean="0"/>
              <a:t>Proportion of people assigned to each class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8239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many latent classes?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- Model selection process: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AIC/BIC/</a:t>
            </a:r>
            <a:r>
              <a:rPr lang="en-GB" dirty="0" err="1" smtClean="0"/>
              <a:t>aBIC</a:t>
            </a:r>
            <a:endParaRPr lang="en-GB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(VLMR test)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(BLRT test)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Substantive interpretation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Norris method (see Norris, 2009)</a:t>
            </a:r>
          </a:p>
          <a:p>
            <a:pPr marL="0" indent="0">
              <a:buNone/>
            </a:pPr>
            <a:r>
              <a:rPr lang="en-GB" dirty="0" smtClean="0"/>
              <a:t>- More art than science?</a:t>
            </a:r>
          </a:p>
        </p:txBody>
      </p:sp>
    </p:spTree>
    <p:extLst>
      <p:ext uri="{BB962C8B-B14F-4D97-AF65-F5344CB8AC3E}">
        <p14:creationId xmlns:p14="http://schemas.microsoft.com/office/powerpoint/2010/main" val="19784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993"/>
            <a:ext cx="9144000" cy="4572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0800000" flipV="1">
            <a:off x="761732" y="5647516"/>
            <a:ext cx="76673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Note: Trajectories do not include the full SOI dataset so should not be interpreted substantively</a:t>
            </a: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35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5" y="558800"/>
            <a:ext cx="5374675" cy="4991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0800000" flipV="1">
            <a:off x="761732" y="5566725"/>
            <a:ext cx="766737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Sher et al. (2011), </a:t>
            </a:r>
            <a:r>
              <a:rPr lang="en-GB" sz="1050" i="1" dirty="0">
                <a:latin typeface="Consolas" panose="020B0609020204030204" pitchFamily="49" charset="0"/>
                <a:cs typeface="Consolas" panose="020B0609020204030204" pitchFamily="49" charset="0"/>
              </a:rPr>
              <a:t>Alcohol Use Trajectories and the Ubiquitous Cat's Cradle: Cause for Concern?, </a:t>
            </a:r>
            <a:r>
              <a:rPr lang="en-GB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J </a:t>
            </a:r>
            <a:r>
              <a:rPr lang="en-GB" sz="105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Abnorm</a:t>
            </a:r>
            <a:r>
              <a:rPr lang="en-GB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5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Psychol</a:t>
            </a:r>
            <a:r>
              <a:rPr lang="en-GB" sz="105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Vol. 120, No. 2, pp. 322-335</a:t>
            </a: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88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4325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Does look like there’s </a:t>
            </a:r>
            <a:r>
              <a:rPr lang="en-GB" i="1" dirty="0" smtClean="0"/>
              <a:t>some</a:t>
            </a:r>
            <a:r>
              <a:rPr lang="en-GB" dirty="0" smtClean="0"/>
              <a:t> differences between cohorts in the trajectory </a:t>
            </a:r>
            <a:r>
              <a:rPr lang="en-GB" dirty="0"/>
              <a:t>shapes, </a:t>
            </a:r>
            <a:r>
              <a:rPr lang="en-GB" dirty="0" smtClean="0"/>
              <a:t>but cat’s </a:t>
            </a:r>
            <a:r>
              <a:rPr lang="en-GB" dirty="0"/>
              <a:t>cradle means it’s hard to </a:t>
            </a:r>
            <a:r>
              <a:rPr lang="en-GB" dirty="0" smtClean="0"/>
              <a:t>tell</a:t>
            </a:r>
          </a:p>
          <a:p>
            <a:r>
              <a:rPr lang="en-GB" dirty="0" smtClean="0"/>
              <a:t>… but are these differences meaningful? Many models approach means we don’t know statistically</a:t>
            </a:r>
          </a:p>
          <a:p>
            <a:r>
              <a:rPr lang="en-GB" dirty="0" smtClean="0"/>
              <a:t>One model per cohort means class definitions change – can’t really compare proportion assigned</a:t>
            </a:r>
          </a:p>
          <a:p>
            <a:r>
              <a:rPr lang="en-GB" dirty="0" smtClean="0"/>
              <a:t>Are there different number of classes across cohorts? Selection is very subjective!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176963"/>
            <a:ext cx="9144000" cy="0"/>
          </a:xfrm>
          <a:prstGeom prst="line">
            <a:avLst/>
          </a:prstGeom>
          <a:ln w="28575">
            <a:solidFill>
              <a:srgbClr val="009C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86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03339"/>
            <a:ext cx="7886700" cy="2852737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276B3"/>
                </a:solidFill>
              </a:rPr>
              <a:t>Visualizing uncertainty in LCGMs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276B3"/>
                </a:solidFill>
              </a:rPr>
              <a:t>“Point </a:t>
            </a:r>
            <a:r>
              <a:rPr lang="en-GB" dirty="0">
                <a:solidFill>
                  <a:srgbClr val="0276B3"/>
                </a:solidFill>
              </a:rPr>
              <a:t>estimates should be accompanied by information on precision</a:t>
            </a:r>
            <a:r>
              <a:rPr lang="en-GB" dirty="0" smtClean="0">
                <a:solidFill>
                  <a:srgbClr val="0276B3"/>
                </a:solidFill>
              </a:rPr>
              <a:t>!!!”</a:t>
            </a:r>
          </a:p>
          <a:p>
            <a:pPr algn="r"/>
            <a:r>
              <a:rPr lang="en-GB" dirty="0" smtClean="0">
                <a:solidFill>
                  <a:srgbClr val="0276B3"/>
                </a:solidFill>
              </a:rPr>
              <a:t>- Vernon Gayle</a:t>
            </a:r>
            <a:endParaRPr lang="en-GB" dirty="0">
              <a:solidFill>
                <a:srgbClr val="0276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60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 1: Lots of lines!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3" y="1559952"/>
            <a:ext cx="6827534" cy="4303785"/>
          </a:xfrm>
        </p:spPr>
      </p:pic>
      <p:sp>
        <p:nvSpPr>
          <p:cNvPr id="7" name="Rectangle 6"/>
          <p:cNvSpPr/>
          <p:nvPr/>
        </p:nvSpPr>
        <p:spPr>
          <a:xfrm>
            <a:off x="1504602" y="5736779"/>
            <a:ext cx="579397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https://cran.r-project.org/web/packages/broom/vignettes/bootstrapping.html</a:t>
            </a:r>
          </a:p>
        </p:txBody>
      </p:sp>
    </p:spTree>
    <p:extLst>
      <p:ext uri="{BB962C8B-B14F-4D97-AF65-F5344CB8AC3E}">
        <p14:creationId xmlns:p14="http://schemas.microsoft.com/office/powerpoint/2010/main" val="164191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 2: What do these latent groups </a:t>
            </a:r>
            <a:r>
              <a:rPr lang="en-GB" b="1" dirty="0" smtClean="0"/>
              <a:t>mean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Direct (LCGM groups are real!) and indirect interpretations (LCGM groups are statistical shorthand!) (Bauer 2007:779)</a:t>
            </a:r>
          </a:p>
          <a:p>
            <a:r>
              <a:rPr lang="en-GB" dirty="0" smtClean="0"/>
              <a:t>In some cases, aetiology of groups is theorized </a:t>
            </a:r>
            <a:r>
              <a:rPr lang="en-GB" b="1" dirty="0" smtClean="0"/>
              <a:t>after</a:t>
            </a:r>
            <a:r>
              <a:rPr lang="en-GB" dirty="0" smtClean="0"/>
              <a:t> they have been identified by LCGM (</a:t>
            </a:r>
            <a:r>
              <a:rPr lang="en-GB" dirty="0" err="1"/>
              <a:t>Krohn</a:t>
            </a:r>
            <a:r>
              <a:rPr lang="en-GB" dirty="0"/>
              <a:t> et al</a:t>
            </a:r>
            <a:r>
              <a:rPr lang="en-GB" dirty="0" smtClean="0"/>
              <a:t>. 2013:194)</a:t>
            </a:r>
          </a:p>
          <a:p>
            <a:r>
              <a:rPr lang="en-GB" dirty="0" smtClean="0"/>
              <a:t>Are we just chasing noise?</a:t>
            </a:r>
          </a:p>
        </p:txBody>
      </p:sp>
    </p:spTree>
    <p:extLst>
      <p:ext uri="{BB962C8B-B14F-4D97-AF65-F5344CB8AC3E}">
        <p14:creationId xmlns:p14="http://schemas.microsoft.com/office/powerpoint/2010/main" val="15510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- The many models workflow</a:t>
            </a:r>
          </a:p>
          <a:p>
            <a:pPr marL="0" indent="0">
              <a:buNone/>
            </a:pPr>
            <a:r>
              <a:rPr lang="en-GB" dirty="0"/>
              <a:t>- Why do this to yourself?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sz="3200" dirty="0"/>
              <a:t>- The secret weapon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sz="2200" dirty="0"/>
              <a:t>- Change over time in criminal careers</a:t>
            </a:r>
          </a:p>
          <a:p>
            <a:pPr marL="0" indent="0">
              <a:buNone/>
            </a:pPr>
            <a:r>
              <a:rPr lang="en-GB" sz="2200" dirty="0"/>
              <a:t>		- One latent class growth model per cohort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sz="3200" dirty="0"/>
              <a:t>- Visualizing uncertainty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sz="2200" dirty="0"/>
              <a:t>- How many latent classes?</a:t>
            </a:r>
          </a:p>
          <a:p>
            <a:pPr marL="0" indent="0">
              <a:buNone/>
            </a:pPr>
            <a:r>
              <a:rPr lang="en-GB" sz="2200" dirty="0"/>
              <a:t>		- One latent class growth model per    			  bootstrap</a:t>
            </a:r>
          </a:p>
          <a:p>
            <a:pPr marL="0" indent="0">
              <a:buNone/>
            </a:pPr>
            <a:r>
              <a:rPr lang="en-GB" dirty="0"/>
              <a:t>- What have we learned?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4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68780"/>
            <a:ext cx="5713961" cy="4508183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Sample with replacement 25 times from original dataset</a:t>
            </a:r>
            <a:r>
              <a:rPr lang="en-GB" dirty="0"/>
              <a:t> </a:t>
            </a:r>
            <a:r>
              <a:rPr lang="en-GB" dirty="0" smtClean="0"/>
              <a:t>using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rsample</a:t>
            </a:r>
            <a:r>
              <a:rPr lang="en-GB" dirty="0" smtClean="0"/>
              <a:t> package</a:t>
            </a:r>
          </a:p>
          <a:p>
            <a:r>
              <a:rPr lang="en-GB" dirty="0">
                <a:solidFill>
                  <a:srgbClr val="009CC4"/>
                </a:solidFill>
              </a:rPr>
              <a:t>For each</a:t>
            </a:r>
            <a:r>
              <a:rPr lang="en-GB" dirty="0"/>
              <a:t> bootstrap replication, </a:t>
            </a:r>
            <a:r>
              <a:rPr lang="en-GB" dirty="0">
                <a:solidFill>
                  <a:srgbClr val="009CC4"/>
                </a:solidFill>
              </a:rPr>
              <a:t>fit </a:t>
            </a:r>
            <a:r>
              <a:rPr lang="en-GB" dirty="0"/>
              <a:t>LCGM</a:t>
            </a:r>
          </a:p>
          <a:p>
            <a:r>
              <a:rPr lang="en-GB" dirty="0" smtClean="0"/>
              <a:t>Work with bootstrap replications as with any (nested/list-column) dataset</a:t>
            </a:r>
          </a:p>
          <a:p>
            <a:r>
              <a:rPr lang="en-GB" dirty="0" smtClean="0"/>
              <a:t>See </a:t>
            </a:r>
            <a:r>
              <a:rPr lang="en-GB" dirty="0" err="1" smtClean="0"/>
              <a:t>Carsey</a:t>
            </a:r>
            <a:r>
              <a:rPr lang="en-GB" dirty="0" smtClean="0"/>
              <a:t> and Harden (2014) on bootstrapping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37" y="365126"/>
            <a:ext cx="2038338" cy="2360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610" y="2947526"/>
            <a:ext cx="2500191" cy="312523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dirty="0" smtClean="0"/>
              <a:t>Many LCGMs (again)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96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68780"/>
            <a:ext cx="8073390" cy="4508183"/>
          </a:xfrm>
        </p:spPr>
        <p:txBody>
          <a:bodyPr>
            <a:normAutofit/>
          </a:bodyPr>
          <a:lstStyle/>
          <a:p>
            <a:r>
              <a:rPr lang="en-GB" dirty="0" smtClean="0"/>
              <a:t>Data from Racine, </a:t>
            </a:r>
            <a:r>
              <a:rPr lang="en-GB" dirty="0" err="1" smtClean="0"/>
              <a:t>Wisonsin</a:t>
            </a:r>
            <a:r>
              <a:rPr lang="en-GB" dirty="0" smtClean="0"/>
              <a:t> 1955 birth cohort </a:t>
            </a:r>
            <a:r>
              <a:rPr lang="en-GB" dirty="0"/>
              <a:t>(downloaded from </a:t>
            </a:r>
            <a:r>
              <a:rPr lang="en-GB" dirty="0">
                <a:hlinkClick r:id="rId2"/>
              </a:rPr>
              <a:t>https://www.icpsr.umich.edu/icpsrweb</a:t>
            </a:r>
            <a:r>
              <a:rPr lang="en-GB" dirty="0" smtClean="0">
                <a:hlinkClick r:id="rId2"/>
              </a:rPr>
              <a:t>/</a:t>
            </a:r>
            <a:r>
              <a:rPr lang="en-GB" dirty="0" smtClean="0"/>
              <a:t>)</a:t>
            </a:r>
          </a:p>
          <a:p>
            <a:r>
              <a:rPr lang="en-GB" dirty="0" smtClean="0"/>
              <a:t>Remember: substantive interest in the </a:t>
            </a:r>
            <a:r>
              <a:rPr lang="en-GB" b="1" dirty="0" smtClean="0"/>
              <a:t>shape</a:t>
            </a:r>
            <a:r>
              <a:rPr lang="en-GB" dirty="0" smtClean="0"/>
              <a:t> of the different trajectories, art of model selection</a:t>
            </a:r>
          </a:p>
          <a:p>
            <a:r>
              <a:rPr lang="en-GB" dirty="0" smtClean="0"/>
              <a:t>Not going to discuss </a:t>
            </a:r>
            <a:r>
              <a:rPr lang="en-GB" dirty="0" smtClean="0"/>
              <a:t>substantive </a:t>
            </a:r>
            <a:r>
              <a:rPr lang="en-GB" dirty="0" smtClean="0"/>
              <a:t>meaning </a:t>
            </a:r>
            <a:r>
              <a:rPr lang="en-GB" dirty="0" smtClean="0"/>
              <a:t>of these trajectories </a:t>
            </a:r>
          </a:p>
          <a:p>
            <a:endParaRPr lang="en-GB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dirty="0" smtClean="0"/>
              <a:t>Many LCGMs (again)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32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many latent classes?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Model selection process: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AIC/BIC/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aBIC</a:t>
            </a:r>
            <a:endParaRPr lang="en-GB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(VLMR test)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(BLRT test)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Substantive interpretation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“Norris method” (see Norris, 2009)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... Consistency of trajectory shapes across bootstrap replications?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99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cine_plots_k02"/>
          <p:cNvPicPr>
            <a:picLocks noGrp="1" noChangeAspect="1"/>
          </p:cNvPicPr>
          <p:nvPr isPhoto="1"/>
        </p:nvPicPr>
        <p:blipFill>
          <a:blip r:embed="rId2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825500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9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1027907"/>
            <a:ext cx="609600" cy="6096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00" y="824400"/>
            <a:ext cx="5040000" cy="5040000"/>
          </a:xfrm>
        </p:spPr>
      </p:pic>
    </p:spTree>
    <p:extLst>
      <p:ext uri="{BB962C8B-B14F-4D97-AF65-F5344CB8AC3E}">
        <p14:creationId xmlns:p14="http://schemas.microsoft.com/office/powerpoint/2010/main" val="308873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00" y="824400"/>
            <a:ext cx="5040000" cy="5040000"/>
          </a:xfrm>
        </p:spPr>
      </p:pic>
    </p:spTree>
    <p:extLst>
      <p:ext uri="{BB962C8B-B14F-4D97-AF65-F5344CB8AC3E}">
        <p14:creationId xmlns:p14="http://schemas.microsoft.com/office/powerpoint/2010/main" val="325720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1081089"/>
            <a:ext cx="609600" cy="6096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00" y="824400"/>
            <a:ext cx="5040000" cy="5040000"/>
          </a:xfrm>
        </p:spPr>
      </p:pic>
    </p:spTree>
    <p:extLst>
      <p:ext uri="{BB962C8B-B14F-4D97-AF65-F5344CB8AC3E}">
        <p14:creationId xmlns:p14="http://schemas.microsoft.com/office/powerpoint/2010/main" val="13468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00" y="824400"/>
            <a:ext cx="5040000" cy="5040000"/>
          </a:xfrm>
        </p:spPr>
      </p:pic>
    </p:spTree>
    <p:extLst>
      <p:ext uri="{BB962C8B-B14F-4D97-AF65-F5344CB8AC3E}">
        <p14:creationId xmlns:p14="http://schemas.microsoft.com/office/powerpoint/2010/main" val="96854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1027907"/>
            <a:ext cx="609600" cy="6096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00" y="824400"/>
            <a:ext cx="5040000" cy="5040000"/>
          </a:xfrm>
        </p:spPr>
      </p:pic>
    </p:spTree>
    <p:extLst>
      <p:ext uri="{BB962C8B-B14F-4D97-AF65-F5344CB8AC3E}">
        <p14:creationId xmlns:p14="http://schemas.microsoft.com/office/powerpoint/2010/main" val="418587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00" y="824400"/>
            <a:ext cx="5040000" cy="5040000"/>
          </a:xfrm>
        </p:spPr>
      </p:pic>
    </p:spTree>
    <p:extLst>
      <p:ext uri="{BB962C8B-B14F-4D97-AF65-F5344CB8AC3E}">
        <p14:creationId xmlns:p14="http://schemas.microsoft.com/office/powerpoint/2010/main" val="233660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 going to cover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/>
              <a:t>How latent class growth models </a:t>
            </a:r>
            <a:r>
              <a:rPr lang="en-GB" dirty="0" smtClean="0"/>
              <a:t>work</a:t>
            </a:r>
          </a:p>
          <a:p>
            <a:pPr>
              <a:buFontTx/>
              <a:buChar char="-"/>
            </a:pPr>
            <a:r>
              <a:rPr lang="en-GB" dirty="0" smtClean="0"/>
              <a:t>Too much detail on the data sources used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What the results mean substantively</a:t>
            </a:r>
          </a:p>
          <a:p>
            <a:pPr>
              <a:buFontTx/>
              <a:buChar char="-"/>
            </a:pPr>
            <a:r>
              <a:rPr lang="en-GB" dirty="0" smtClean="0"/>
              <a:t>Too much on how </a:t>
            </a:r>
            <a:r>
              <a:rPr lang="en-GB" dirty="0"/>
              <a:t>you would implement this workflow (but see example R code at </a:t>
            </a: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github.com/benmatthewsed/qstep-march-2019</a:t>
            </a:r>
            <a:r>
              <a:rPr lang="en-GB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939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1027907"/>
            <a:ext cx="609600" cy="6096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00" y="824400"/>
            <a:ext cx="5040000" cy="5040000"/>
          </a:xfrm>
        </p:spPr>
      </p:pic>
    </p:spTree>
    <p:extLst>
      <p:ext uri="{BB962C8B-B14F-4D97-AF65-F5344CB8AC3E}">
        <p14:creationId xmlns:p14="http://schemas.microsoft.com/office/powerpoint/2010/main" val="200301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00" y="824400"/>
            <a:ext cx="5040000" cy="5040000"/>
          </a:xfrm>
        </p:spPr>
      </p:pic>
    </p:spTree>
    <p:extLst>
      <p:ext uri="{BB962C8B-B14F-4D97-AF65-F5344CB8AC3E}">
        <p14:creationId xmlns:p14="http://schemas.microsoft.com/office/powerpoint/2010/main" val="182005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1081089"/>
            <a:ext cx="609600" cy="6096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00" y="824400"/>
            <a:ext cx="5040000" cy="5040000"/>
          </a:xfrm>
        </p:spPr>
      </p:pic>
    </p:spTree>
    <p:extLst>
      <p:ext uri="{BB962C8B-B14F-4D97-AF65-F5344CB8AC3E}">
        <p14:creationId xmlns:p14="http://schemas.microsoft.com/office/powerpoint/2010/main" val="303176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9122"/>
            <a:ext cx="7886700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These figures would suggest maybe a three or </a:t>
            </a:r>
            <a:r>
              <a:rPr lang="en-GB" i="1" dirty="0" smtClean="0"/>
              <a:t>possibly</a:t>
            </a:r>
            <a:r>
              <a:rPr lang="en-GB" dirty="0" smtClean="0"/>
              <a:t> a four-class model?</a:t>
            </a:r>
          </a:p>
          <a:p>
            <a:r>
              <a:rPr lang="en-GB" dirty="0" smtClean="0"/>
              <a:t>Trajectory shapes from five- and six-class models aren’t stable across replications</a:t>
            </a:r>
          </a:p>
          <a:p>
            <a:r>
              <a:rPr lang="en-GB" dirty="0" smtClean="0"/>
              <a:t>… But is it appropriate to move from bootstrapping to visualizing uncertainty to model selection?</a:t>
            </a:r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3763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0739" y="1812320"/>
            <a:ext cx="7772400" cy="2387600"/>
          </a:xfrm>
        </p:spPr>
        <p:txBody>
          <a:bodyPr/>
          <a:lstStyle/>
          <a:p>
            <a:r>
              <a:rPr lang="en-GB" dirty="0" smtClean="0"/>
              <a:t>What have we learned?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054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9122"/>
            <a:ext cx="7886700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Many models workflow has positives and negatives</a:t>
            </a:r>
          </a:p>
          <a:p>
            <a:r>
              <a:rPr lang="en-GB" dirty="0" smtClean="0"/>
              <a:t>Not so sure the ‘secret weapon’ was useful for me</a:t>
            </a:r>
          </a:p>
          <a:p>
            <a:r>
              <a:rPr lang="en-GB" dirty="0" smtClean="0"/>
              <a:t>It was useful for re-fitting models to bootstrap replications to see what the LCGM was doing</a:t>
            </a:r>
          </a:p>
        </p:txBody>
      </p:sp>
    </p:spTree>
    <p:extLst>
      <p:ext uri="{BB962C8B-B14F-4D97-AF65-F5344CB8AC3E}">
        <p14:creationId xmlns:p14="http://schemas.microsoft.com/office/powerpoint/2010/main" val="177490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 for you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Is this a useful approach to look at change over time in the LCGMs?</a:t>
            </a:r>
          </a:p>
          <a:p>
            <a:r>
              <a:rPr lang="en-GB" dirty="0" smtClean="0"/>
              <a:t>Is bootstrapping to select number of classes a valuable technique?</a:t>
            </a:r>
          </a:p>
          <a:p>
            <a:pPr lvl="1"/>
            <a:r>
              <a:rPr lang="en-GB" dirty="0" smtClean="0"/>
              <a:t>If so, how many bootstrap replications do you need?</a:t>
            </a:r>
          </a:p>
          <a:p>
            <a:pPr lvl="2"/>
            <a:r>
              <a:rPr lang="en-GB" dirty="0" smtClean="0"/>
              <a:t>For hypothetical outcome plots (</a:t>
            </a:r>
            <a:r>
              <a:rPr lang="en-GB" dirty="0" err="1" smtClean="0"/>
              <a:t>Hullman</a:t>
            </a:r>
            <a:r>
              <a:rPr lang="en-GB" dirty="0" smtClean="0"/>
              <a:t> </a:t>
            </a:r>
            <a:r>
              <a:rPr lang="en-GB" dirty="0" smtClean="0"/>
              <a:t>et al. 2015) ~20</a:t>
            </a:r>
          </a:p>
          <a:p>
            <a:pPr lvl="2"/>
            <a:r>
              <a:rPr lang="en-GB" dirty="0" smtClean="0"/>
              <a:t>To calculate CIs usually 999 or </a:t>
            </a:r>
            <a:r>
              <a:rPr lang="en-GB" dirty="0"/>
              <a:t>1999 (</a:t>
            </a:r>
            <a:r>
              <a:rPr lang="en-GB" dirty="0" err="1"/>
              <a:t>Carsey</a:t>
            </a:r>
            <a:r>
              <a:rPr lang="en-GB" dirty="0"/>
              <a:t> and Harden </a:t>
            </a:r>
            <a:r>
              <a:rPr lang="en-GB" dirty="0" smtClean="0"/>
              <a:t>2014</a:t>
            </a:r>
            <a:r>
              <a:rPr lang="en-GB" dirty="0"/>
              <a:t>)</a:t>
            </a:r>
            <a:endParaRPr lang="en-GB" dirty="0" smtClean="0"/>
          </a:p>
          <a:p>
            <a:pPr lvl="1"/>
            <a:r>
              <a:rPr lang="en-GB" dirty="0" smtClean="0"/>
              <a:t>Limitation – time and processing power!</a:t>
            </a:r>
          </a:p>
        </p:txBody>
      </p:sp>
    </p:spTree>
    <p:extLst>
      <p:ext uri="{BB962C8B-B14F-4D97-AF65-F5344CB8AC3E}">
        <p14:creationId xmlns:p14="http://schemas.microsoft.com/office/powerpoint/2010/main" val="144424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8" y="453432"/>
            <a:ext cx="7772400" cy="2053099"/>
          </a:xfrm>
        </p:spPr>
        <p:txBody>
          <a:bodyPr/>
          <a:lstStyle/>
          <a:p>
            <a:r>
              <a:rPr lang="en-GB" dirty="0" smtClean="0"/>
              <a:t>Thank you!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89615"/>
            <a:ext cx="6858000" cy="1729046"/>
          </a:xfrm>
        </p:spPr>
        <p:txBody>
          <a:bodyPr>
            <a:normAutofit/>
          </a:bodyPr>
          <a:lstStyle/>
          <a:p>
            <a:endParaRPr lang="en-GB" sz="1400" dirty="0" smtClean="0"/>
          </a:p>
          <a:p>
            <a:r>
              <a:rPr lang="en-GB" sz="1400" dirty="0" smtClean="0"/>
              <a:t>These slides and bootstrapping code </a:t>
            </a:r>
            <a:r>
              <a:rPr lang="en-GB" sz="1400" dirty="0" smtClean="0"/>
              <a:t>at: </a:t>
            </a:r>
            <a:r>
              <a:rPr lang="en-GB" sz="1400" dirty="0"/>
              <a:t>https://</a:t>
            </a:r>
            <a:r>
              <a:rPr lang="en-GB" sz="1400" dirty="0" smtClean="0"/>
              <a:t>github.com/benmatthewsed/qstep-march-2019</a:t>
            </a:r>
          </a:p>
          <a:p>
            <a:r>
              <a:rPr lang="en-GB" sz="1400" dirty="0" smtClean="0"/>
              <a:t>-</a:t>
            </a:r>
          </a:p>
          <a:p>
            <a:r>
              <a:rPr lang="en-GB" sz="1400" dirty="0" smtClean="0"/>
              <a:t>Thanks to Scottish Government for providing SOI data and </a:t>
            </a:r>
            <a:r>
              <a:rPr lang="en-GB" sz="1400" dirty="0" smtClean="0"/>
              <a:t>Amy Tilbrook, Suhail Iqbal and Dave Stobie at ADRC-Scotland </a:t>
            </a:r>
            <a:r>
              <a:rPr lang="en-GB" sz="1400" dirty="0" smtClean="0"/>
              <a:t>for facilitating data access</a:t>
            </a:r>
            <a:endParaRPr lang="en-GB" sz="1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29287" y="3148018"/>
            <a:ext cx="5285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benmatthewsed</a:t>
            </a: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ben.matthews@ed.ac.uk</a:t>
            </a:r>
          </a:p>
        </p:txBody>
      </p:sp>
    </p:spTree>
    <p:extLst>
      <p:ext uri="{BB962C8B-B14F-4D97-AF65-F5344CB8AC3E}">
        <p14:creationId xmlns:p14="http://schemas.microsoft.com/office/powerpoint/2010/main" val="352164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r>
              <a:rPr lang="en-GB" sz="1400" dirty="0" smtClean="0"/>
              <a:t> (not elsewhere cited)</a:t>
            </a:r>
            <a:endParaRPr lang="en-GB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400" dirty="0" err="1"/>
              <a:t>Carsey</a:t>
            </a:r>
            <a:r>
              <a:rPr lang="en-GB" sz="1400" dirty="0"/>
              <a:t>, T. M., &amp; Harden, J. J. (2013). </a:t>
            </a:r>
            <a:r>
              <a:rPr lang="en-GB" sz="1400" i="1" dirty="0"/>
              <a:t>Monte Carlo simulation and resampling methods for social science</a:t>
            </a:r>
            <a:r>
              <a:rPr lang="en-GB" sz="1400" dirty="0"/>
              <a:t>. Sage Publications</a:t>
            </a:r>
            <a:r>
              <a:rPr lang="en-GB" sz="1400" dirty="0" smtClean="0"/>
              <a:t>.</a:t>
            </a:r>
          </a:p>
          <a:p>
            <a:pPr marL="0" indent="0">
              <a:buNone/>
            </a:pPr>
            <a:r>
              <a:rPr lang="en-GB" sz="1400" dirty="0" err="1"/>
              <a:t>Hallquist</a:t>
            </a:r>
            <a:r>
              <a:rPr lang="en-GB" sz="1400" dirty="0"/>
              <a:t>, M. N., &amp; Wiley, J. F. (2018). </a:t>
            </a:r>
            <a:r>
              <a:rPr lang="en-GB" sz="1400" i="1" dirty="0" err="1"/>
              <a:t>MplusAutomation</a:t>
            </a:r>
            <a:r>
              <a:rPr lang="en-GB" sz="1400" i="1" dirty="0"/>
              <a:t>: An R Package for Facilitating Large-Scale Latent Variable Analyses in </a:t>
            </a:r>
            <a:r>
              <a:rPr lang="en-GB" sz="1400" i="1" dirty="0" smtClean="0"/>
              <a:t>Mplus</a:t>
            </a:r>
            <a:r>
              <a:rPr lang="en-GB" sz="1400" dirty="0"/>
              <a:t>. Structural equation </a:t>
            </a:r>
            <a:r>
              <a:rPr lang="en-GB" sz="1400" dirty="0" err="1"/>
              <a:t>modeling</a:t>
            </a:r>
            <a:r>
              <a:rPr lang="en-GB" sz="1400" dirty="0"/>
              <a:t>: a multidisciplinary journal, 25(4), 621-638.</a:t>
            </a:r>
          </a:p>
          <a:p>
            <a:pPr marL="0" indent="0">
              <a:buNone/>
            </a:pPr>
            <a:r>
              <a:rPr lang="en-GB" sz="1400" dirty="0" err="1" smtClean="0"/>
              <a:t>Hullman</a:t>
            </a:r>
            <a:r>
              <a:rPr lang="en-GB" sz="1400" dirty="0"/>
              <a:t>, J., Resnick, P., &amp; Adar, E. (2015). </a:t>
            </a:r>
            <a:r>
              <a:rPr lang="en-GB" sz="1400" i="1" dirty="0"/>
              <a:t>Hypothetical outcome plots outperform error bars and violin plots for inferences about reliability of variable ordering</a:t>
            </a:r>
            <a:r>
              <a:rPr lang="en-GB" sz="1400" dirty="0"/>
              <a:t>. </a:t>
            </a:r>
            <a:r>
              <a:rPr lang="en-GB" sz="1400" dirty="0" err="1"/>
              <a:t>PloS</a:t>
            </a:r>
            <a:r>
              <a:rPr lang="en-GB" sz="1400" dirty="0"/>
              <a:t> one, 10(11</a:t>
            </a:r>
            <a:r>
              <a:rPr lang="en-GB" sz="1400" dirty="0" smtClean="0"/>
              <a:t>)</a:t>
            </a:r>
          </a:p>
          <a:p>
            <a:pPr marL="0" indent="0">
              <a:buNone/>
            </a:pPr>
            <a:r>
              <a:rPr lang="en-GB" sz="1400" dirty="0" err="1"/>
              <a:t>Krohn</a:t>
            </a:r>
            <a:r>
              <a:rPr lang="en-GB" sz="1400" dirty="0"/>
              <a:t>, M. D., Gibson, C. L., Thornberry, T. P. (2013). </a:t>
            </a:r>
            <a:r>
              <a:rPr lang="en-GB" sz="1400" i="1" dirty="0"/>
              <a:t>Under the protective bud the bloom awaits: A review of theory and research on adult-onset and late-blooming offenders</a:t>
            </a:r>
            <a:r>
              <a:rPr lang="en-GB" sz="1400" dirty="0"/>
              <a:t>. In Gibson, C., </a:t>
            </a:r>
            <a:r>
              <a:rPr lang="en-GB" sz="1400" dirty="0" err="1"/>
              <a:t>Krohn</a:t>
            </a:r>
            <a:r>
              <a:rPr lang="en-GB" sz="1400" dirty="0"/>
              <a:t>, M. D. (Eds.), Handbook of life-course criminology (pp. 183-200). New York, NY: Springer. </a:t>
            </a:r>
            <a:endParaRPr lang="en-GB" sz="1400" dirty="0" smtClean="0"/>
          </a:p>
          <a:p>
            <a:pPr marL="0" indent="0">
              <a:buNone/>
            </a:pPr>
            <a:r>
              <a:rPr lang="en-GB" sz="1400" dirty="0"/>
              <a:t>Matthews, B., &amp; Minton, J. (2018). </a:t>
            </a:r>
            <a:r>
              <a:rPr lang="en-GB" sz="1400" i="1" dirty="0"/>
              <a:t>Rethinking one of criminology’s ‘brute facts’: The age–crime curve and the crime drop in Scotland</a:t>
            </a:r>
            <a:r>
              <a:rPr lang="en-GB" sz="1400" dirty="0"/>
              <a:t>. European journal of criminology, 15(3), 296-320.</a:t>
            </a:r>
            <a:endParaRPr lang="en-GB" sz="1400" dirty="0" smtClean="0"/>
          </a:p>
          <a:p>
            <a:pPr marL="0" indent="0">
              <a:buNone/>
            </a:pPr>
            <a:r>
              <a:rPr lang="en-GB" sz="1400" dirty="0" err="1"/>
              <a:t>Quetelet</a:t>
            </a:r>
            <a:r>
              <a:rPr lang="en-GB" sz="1400" dirty="0"/>
              <a:t>, A. (1831/2003). </a:t>
            </a:r>
            <a:r>
              <a:rPr lang="en-GB" sz="1400" i="1" dirty="0"/>
              <a:t>Research on the Propensity for Crime at Different </a:t>
            </a:r>
            <a:r>
              <a:rPr lang="en-GB" sz="1400" i="1" dirty="0" smtClean="0"/>
              <a:t>Ages</a:t>
            </a:r>
            <a:r>
              <a:rPr lang="en-GB" sz="1400" dirty="0" smtClean="0"/>
              <a:t>, translated </a:t>
            </a:r>
            <a:r>
              <a:rPr lang="en-GB" sz="1400" dirty="0"/>
              <a:t>by S.F. </a:t>
            </a:r>
            <a:r>
              <a:rPr lang="en-GB" sz="1400" dirty="0" err="1"/>
              <a:t>Sylveski</a:t>
            </a:r>
            <a:r>
              <a:rPr lang="en-GB" sz="1400" dirty="0"/>
              <a:t>. In P. Bean (Ed.), Crime: Critical Concepts </a:t>
            </a:r>
            <a:r>
              <a:rPr lang="en-GB" sz="1400" dirty="0" smtClean="0"/>
              <a:t>in Sociology </a:t>
            </a:r>
            <a:r>
              <a:rPr lang="en-GB" sz="1400" dirty="0"/>
              <a:t>(pp. 119–135). London: Taylor &amp; Francis.</a:t>
            </a:r>
            <a:endParaRPr lang="en-GB" sz="1400" dirty="0" smtClean="0"/>
          </a:p>
          <a:p>
            <a:pPr marL="0" indent="0">
              <a:buNone/>
            </a:pPr>
            <a:r>
              <a:rPr lang="en-GB" sz="1400" dirty="0"/>
              <a:t>Wickham, H., &amp; </a:t>
            </a:r>
            <a:r>
              <a:rPr lang="en-GB" sz="1400" dirty="0" err="1"/>
              <a:t>Grolemund</a:t>
            </a:r>
            <a:r>
              <a:rPr lang="en-GB" sz="1400" dirty="0"/>
              <a:t>, G. (2016). </a:t>
            </a:r>
            <a:r>
              <a:rPr lang="en-GB" sz="1400" i="1" dirty="0"/>
              <a:t>R for data science: import, tidy, transform, visualize, and model data</a:t>
            </a:r>
            <a:r>
              <a:rPr lang="en-GB" sz="1400" dirty="0"/>
              <a:t>. </a:t>
            </a:r>
            <a:r>
              <a:rPr lang="en-GB" sz="1400" dirty="0" smtClean="0"/>
              <a:t>O'Reilly </a:t>
            </a:r>
            <a:r>
              <a:rPr lang="en-GB" sz="1400" dirty="0"/>
              <a:t>Media, Inc</a:t>
            </a:r>
            <a:r>
              <a:rPr lang="en-GB" sz="1400" dirty="0" smtClean="0"/>
              <a:t>.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4316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Many models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40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Many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453875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Use </a:t>
            </a:r>
            <a:r>
              <a:rPr lang="en-GB" sz="2400" dirty="0"/>
              <a:t>many simple models to better understand complex datasets.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Use </a:t>
            </a:r>
            <a:r>
              <a:rPr lang="en-GB" sz="2400" dirty="0"/>
              <a:t>list-columns to store arbitrary data structures in a data frame</a:t>
            </a:r>
            <a:r>
              <a:rPr lang="en-GB" sz="24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Turn </a:t>
            </a:r>
            <a:r>
              <a:rPr lang="en-GB" sz="2400" dirty="0"/>
              <a:t>models into tidy </a:t>
            </a:r>
            <a:r>
              <a:rPr lang="en-GB" sz="2400" dirty="0" smtClean="0"/>
              <a:t>data so you </a:t>
            </a:r>
            <a:r>
              <a:rPr lang="en-GB" sz="2400" dirty="0"/>
              <a:t>can </a:t>
            </a:r>
            <a:r>
              <a:rPr lang="en-GB" sz="2400" dirty="0" smtClean="0"/>
              <a:t>work with model results like any other dataset.</a:t>
            </a:r>
            <a:endParaRPr lang="en-GB" sz="2400" dirty="0" smtClean="0">
              <a:hlinkClick r:id="rId2"/>
            </a:endParaRP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316" y="719240"/>
            <a:ext cx="3047748" cy="45716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92316" y="5443684"/>
            <a:ext cx="30604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https://r4ds.had.co.nz/many-models.html</a:t>
            </a: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86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List-columns?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81851"/>
          </a:xfrm>
        </p:spPr>
        <p:txBody>
          <a:bodyPr/>
          <a:lstStyle/>
          <a:p>
            <a:r>
              <a:rPr lang="en-GB" dirty="0" smtClean="0"/>
              <a:t>“Arbitrary data” can include, well anything!</a:t>
            </a:r>
          </a:p>
          <a:p>
            <a:r>
              <a:rPr lang="en-GB" dirty="0" smtClean="0"/>
              <a:t>A dataset, a model call, model results…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537095" y="3940779"/>
            <a:ext cx="81880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# A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tibble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: 18 x 4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birth_year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data         </a:t>
            </a: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       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mplus_command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    k_2             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       &lt;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 </a:t>
            </a: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list&gt;                &lt;list&gt;            &lt;list&gt;          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1       1973 &lt;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tibble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[1,114 x 12]&gt;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2       1974 &lt;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tibble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[1,102 x 12]&gt;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3       1975 &lt;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tibble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[1,072 x 12]&gt;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...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18       1990 &lt;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tibble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[770 x 12]&gt;  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8295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List-columns and iteration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717328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dirty="0" smtClean="0">
                <a:solidFill>
                  <a:srgbClr val="009CC4"/>
                </a:solidFill>
              </a:rPr>
              <a:t>For</a:t>
            </a:r>
            <a:r>
              <a:rPr lang="en-GB" dirty="0" smtClean="0"/>
              <a:t> each one of a group of things </a:t>
            </a:r>
            <a:r>
              <a:rPr lang="en-GB" dirty="0" smtClean="0">
                <a:solidFill>
                  <a:srgbClr val="009CC4"/>
                </a:solidFill>
              </a:rPr>
              <a:t>do</a:t>
            </a:r>
            <a:r>
              <a:rPr lang="en-GB" dirty="0" smtClean="0"/>
              <a:t> some thing to them</a:t>
            </a:r>
          </a:p>
          <a:p>
            <a:pPr>
              <a:spcBef>
                <a:spcPts val="0"/>
              </a:spcBef>
            </a:pPr>
            <a:r>
              <a:rPr lang="en-GB" dirty="0" smtClean="0">
                <a:solidFill>
                  <a:srgbClr val="009CC4"/>
                </a:solidFill>
              </a:rPr>
              <a:t>For</a:t>
            </a:r>
            <a:r>
              <a:rPr lang="en-GB" dirty="0" smtClean="0"/>
              <a:t> each birth year, </a:t>
            </a:r>
            <a:r>
              <a:rPr lang="en-GB" dirty="0" smtClean="0">
                <a:solidFill>
                  <a:srgbClr val="009CC4"/>
                </a:solidFill>
              </a:rPr>
              <a:t>fit</a:t>
            </a:r>
            <a:r>
              <a:rPr lang="en-GB" dirty="0" smtClean="0"/>
              <a:t> a two class model to that cohort’s data using the appropriate Mplus command</a:t>
            </a:r>
          </a:p>
          <a:p>
            <a:pPr>
              <a:spcBef>
                <a:spcPts val="0"/>
              </a:spcBef>
            </a:pPr>
            <a:endParaRPr lang="en-GB" dirty="0" smtClean="0"/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537095" y="3940779"/>
            <a:ext cx="81880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# A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tibble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: 18 x 4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birth_year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data         </a:t>
            </a: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       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mplus_command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    k_2             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       &lt;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 </a:t>
            </a: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list&gt;                &lt;list&gt;            &lt;list&gt;          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1       1973 &lt;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tibble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[1,114 x 12]&gt;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2       1974 &lt;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tibble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[1,102 x 12]&gt;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3       1975 &lt;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tibble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[1,072 x 12]&gt;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...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18       1990 &lt;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tibble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[770 x 12]&gt;  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9545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277" y="1180175"/>
            <a:ext cx="1981200" cy="2305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Iteration in 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896841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I used R’s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purrr</a:t>
            </a:r>
            <a:r>
              <a:rPr lang="en-GB" dirty="0" smtClean="0"/>
              <a:t> package to iterate (there are other ways too)</a:t>
            </a:r>
          </a:p>
          <a:p>
            <a:r>
              <a:rPr lang="en-GB" dirty="0" smtClean="0"/>
              <a:t>Lots of great resources to learn about iteration using 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purrr</a:t>
            </a:r>
            <a:r>
              <a:rPr lang="en-GB" dirty="0" smtClean="0"/>
              <a:t>:</a:t>
            </a:r>
          </a:p>
          <a:p>
            <a:pPr lvl="1"/>
            <a:r>
              <a:rPr lang="en-GB" sz="1800" dirty="0" smtClean="0">
                <a:hlinkClick r:id="rId3"/>
              </a:rPr>
              <a:t>https</a:t>
            </a:r>
            <a:r>
              <a:rPr lang="en-GB" sz="1800" dirty="0">
                <a:hlinkClick r:id="rId3"/>
              </a:rPr>
              <a:t>://github.com/cwickham/purrr-tutorial/blob/master/slides.pdf</a:t>
            </a:r>
            <a:endParaRPr lang="en-GB" sz="1800" dirty="0"/>
          </a:p>
          <a:p>
            <a:pPr lvl="1"/>
            <a:r>
              <a:rPr lang="en-GB" sz="1800" dirty="0">
                <a:hlinkClick r:id="rId4"/>
              </a:rPr>
              <a:t>https://speakerdeck.com/jennybc/purrr-workshop</a:t>
            </a:r>
            <a:endParaRPr lang="en-GB" sz="1800" dirty="0"/>
          </a:p>
          <a:p>
            <a:pPr lvl="1"/>
            <a:r>
              <a:rPr lang="en-GB" sz="1800" dirty="0">
                <a:hlinkClick r:id="rId5"/>
              </a:rPr>
              <a:t>https://github.com/jenniferthompson/RLadiesIntroToPurrr</a:t>
            </a:r>
            <a:endParaRPr lang="en-GB" sz="1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13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ody slides 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1979</TotalTime>
  <Words>1655</Words>
  <Application>Microsoft Office PowerPoint</Application>
  <PresentationFormat>On-screen Show (4:3)</PresentationFormat>
  <Paragraphs>159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MS PGothic</vt:lpstr>
      <vt:lpstr>Arial</vt:lpstr>
      <vt:lpstr>Calibri</vt:lpstr>
      <vt:lpstr>Calibri Light</vt:lpstr>
      <vt:lpstr>Consolas</vt:lpstr>
      <vt:lpstr>Lucida Console</vt:lpstr>
      <vt:lpstr>Office Theme</vt:lpstr>
      <vt:lpstr>Body slides </vt:lpstr>
      <vt:lpstr>Two countries, twenty models and one secret weapon</vt:lpstr>
      <vt:lpstr>Two countries, lots of models and one secret weapon</vt:lpstr>
      <vt:lpstr>Overview</vt:lpstr>
      <vt:lpstr>Not going to cover</vt:lpstr>
      <vt:lpstr>Many models</vt:lpstr>
      <vt:lpstr>Many models</vt:lpstr>
      <vt:lpstr>List-columns?</vt:lpstr>
      <vt:lpstr>List-columns and iteration</vt:lpstr>
      <vt:lpstr>Iteration in R</vt:lpstr>
      <vt:lpstr>Why do this to yourself?</vt:lpstr>
      <vt:lpstr>“The Secret Weapon”</vt:lpstr>
      <vt:lpstr>PowerPoint Presentation</vt:lpstr>
      <vt:lpstr>Changing Criminal Careers</vt:lpstr>
      <vt:lpstr>PowerPoint Presentation</vt:lpstr>
      <vt:lpstr>PowerPoint Presentation</vt:lpstr>
      <vt:lpstr>Identifying conviction trajectories</vt:lpstr>
      <vt:lpstr>PowerPoint Presentation</vt:lpstr>
      <vt:lpstr>Many LCGMs</vt:lpstr>
      <vt:lpstr>Many LCGMs</vt:lpstr>
      <vt:lpstr>Many LCGMs</vt:lpstr>
      <vt:lpstr>Modelling strategy</vt:lpstr>
      <vt:lpstr>Parameters of interest</vt:lpstr>
      <vt:lpstr>How many latent classes?</vt:lpstr>
      <vt:lpstr>PowerPoint Presentation</vt:lpstr>
      <vt:lpstr>PowerPoint Presentation</vt:lpstr>
      <vt:lpstr>Results</vt:lpstr>
      <vt:lpstr>Visualizing uncertainty in LCGMs</vt:lpstr>
      <vt:lpstr>Motivation 1: Lots of lines!</vt:lpstr>
      <vt:lpstr>Motivation 2: What do these latent groups mean?</vt:lpstr>
      <vt:lpstr>Many LCGMs (again)</vt:lpstr>
      <vt:lpstr>Many LCGMs (again)</vt:lpstr>
      <vt:lpstr>How many latent classes?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What have we learned?</vt:lpstr>
      <vt:lpstr>Summary</vt:lpstr>
      <vt:lpstr>Questions for you</vt:lpstr>
      <vt:lpstr>Thank you!</vt:lpstr>
      <vt:lpstr>References (not elsewhere cited)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BARLOW Fiona</dc:creator>
  <cp:lastModifiedBy>MATTHEWS Ben</cp:lastModifiedBy>
  <cp:revision>128</cp:revision>
  <dcterms:created xsi:type="dcterms:W3CDTF">2018-04-03T10:56:27Z</dcterms:created>
  <dcterms:modified xsi:type="dcterms:W3CDTF">2019-03-22T14:28:49Z</dcterms:modified>
</cp:coreProperties>
</file>